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>
        <p:scale>
          <a:sx n="100" d="100"/>
          <a:sy n="100" d="100"/>
        </p:scale>
        <p:origin x="-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4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7CEC15-0305-97A4-B475-41143074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pt-BR" dirty="0"/>
              <a:t>PG e Função Exponencial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EBD2BA-5D12-8CB3-0C9F-9EE17703E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pt-BR" dirty="0"/>
              <a:t>Prof. Cláudio C. Coelho</a:t>
            </a:r>
          </a:p>
        </p:txBody>
      </p:sp>
      <p:pic>
        <p:nvPicPr>
          <p:cNvPr id="4" name="Picture 3" descr="Gráficos e diagramas dispostos em uma tela digital azul">
            <a:extLst>
              <a:ext uri="{FF2B5EF4-FFF2-40B4-BE49-F238E27FC236}">
                <a16:creationId xmlns:a16="http://schemas.microsoft.com/office/drawing/2014/main" id="{F479D51E-C0E3-541B-62F4-EE5A5D39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81" r="22786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88190D-B9DE-1924-7698-06A5C6B574C9}"/>
              </a:ext>
            </a:extLst>
          </p:cNvPr>
          <p:cNvSpPr txBox="1"/>
          <p:nvPr/>
        </p:nvSpPr>
        <p:spPr>
          <a:xfrm>
            <a:off x="1337234" y="1142387"/>
            <a:ext cx="99098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“Vídeo viral cresce de 1.000 para 1.000.000 de visualizações em poucas horas.”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6F44F3-4949-56D1-6B82-979D891430CD}"/>
              </a:ext>
            </a:extLst>
          </p:cNvPr>
          <p:cNvSpPr txBox="1"/>
          <p:nvPr/>
        </p:nvSpPr>
        <p:spPr>
          <a:xfrm>
            <a:off x="3504438" y="271398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Esse crescimento é </a:t>
            </a:r>
            <a:r>
              <a:rPr lang="pt-BR" sz="2800" b="1" dirty="0"/>
              <a:t>lento ou rápido</a:t>
            </a:r>
            <a:r>
              <a:rPr lang="pt-BR" sz="2800" dirty="0"/>
              <a:t>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C89FA2-BD11-45DE-1669-0E9903A58D44}"/>
              </a:ext>
            </a:extLst>
          </p:cNvPr>
          <p:cNvSpPr txBox="1"/>
          <p:nvPr/>
        </p:nvSpPr>
        <p:spPr>
          <a:xfrm>
            <a:off x="3504438" y="342900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Ele aumenta sempre do </a:t>
            </a:r>
            <a:r>
              <a:rPr lang="pt-BR" sz="2800" b="1" dirty="0"/>
              <a:t>mesmo jeito</a:t>
            </a:r>
            <a:r>
              <a:rPr lang="pt-BR" sz="2800" dirty="0"/>
              <a:t>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A9DBEB-04D7-DABC-AE5F-2D015649BC4C}"/>
              </a:ext>
            </a:extLst>
          </p:cNvPr>
          <p:cNvSpPr txBox="1"/>
          <p:nvPr/>
        </p:nvSpPr>
        <p:spPr>
          <a:xfrm>
            <a:off x="3504438" y="4213598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Dá pra </a:t>
            </a:r>
            <a:r>
              <a:rPr lang="pt-BR" sz="2800" b="1" dirty="0"/>
              <a:t>prever</a:t>
            </a:r>
            <a:r>
              <a:rPr lang="pt-B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86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6B39AC-1785-2DF5-B417-76E4B06781B1}"/>
              </a:ext>
            </a:extLst>
          </p:cNvPr>
          <p:cNvSpPr txBox="1"/>
          <p:nvPr/>
        </p:nvSpPr>
        <p:spPr>
          <a:xfrm>
            <a:off x="715518" y="911275"/>
            <a:ext cx="10723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Um vídeo começa com </a:t>
            </a:r>
            <a:r>
              <a:rPr lang="pt-BR" sz="2800" b="1" dirty="0"/>
              <a:t>100 visualizações</a:t>
            </a:r>
            <a:r>
              <a:rPr lang="pt-BR" sz="2800" dirty="0"/>
              <a:t> e </a:t>
            </a:r>
            <a:r>
              <a:rPr lang="pt-BR" sz="2800" b="1" dirty="0"/>
              <a:t>dobra a cada hora</a:t>
            </a:r>
            <a:r>
              <a:rPr lang="pt-BR" sz="28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28D2BD-2D51-BE3C-48FF-41AF6420C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39" y="1589943"/>
            <a:ext cx="8274785" cy="4447532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F348C66-930B-3987-6BB5-3D077BE1AB22}"/>
              </a:ext>
            </a:extLst>
          </p:cNvPr>
          <p:cNvGrpSpPr/>
          <p:nvPr/>
        </p:nvGrpSpPr>
        <p:grpSpPr>
          <a:xfrm>
            <a:off x="7940916" y="2479193"/>
            <a:ext cx="880872" cy="3356497"/>
            <a:chOff x="7940916" y="2479193"/>
            <a:chExt cx="880872" cy="3356497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4A1C608-809C-4806-EE76-44E5A3486A52}"/>
                </a:ext>
              </a:extLst>
            </p:cNvPr>
            <p:cNvSpPr/>
            <p:nvPr/>
          </p:nvSpPr>
          <p:spPr>
            <a:xfrm>
              <a:off x="8135988" y="2479193"/>
              <a:ext cx="685800" cy="3693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810FB9E-D4E7-C9A7-7F69-D0B23310FF42}"/>
                </a:ext>
              </a:extLst>
            </p:cNvPr>
            <p:cNvSpPr/>
            <p:nvPr/>
          </p:nvSpPr>
          <p:spPr>
            <a:xfrm>
              <a:off x="8050644" y="3153325"/>
              <a:ext cx="685800" cy="3693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3138BFB-35E2-0D50-8FE3-3CBD1E1ADEC0}"/>
                </a:ext>
              </a:extLst>
            </p:cNvPr>
            <p:cNvSpPr/>
            <p:nvPr/>
          </p:nvSpPr>
          <p:spPr>
            <a:xfrm>
              <a:off x="8050644" y="3912708"/>
              <a:ext cx="685800" cy="3693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864FD02-514D-BCDC-4A1A-5A1841CB57E3}"/>
                </a:ext>
              </a:extLst>
            </p:cNvPr>
            <p:cNvSpPr/>
            <p:nvPr/>
          </p:nvSpPr>
          <p:spPr>
            <a:xfrm>
              <a:off x="7940916" y="4781866"/>
              <a:ext cx="685800" cy="3693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4D7287B-D0A5-6513-87E4-894627DB16D9}"/>
                </a:ext>
              </a:extLst>
            </p:cNvPr>
            <p:cNvSpPr/>
            <p:nvPr/>
          </p:nvSpPr>
          <p:spPr>
            <a:xfrm>
              <a:off x="8050644" y="5466358"/>
              <a:ext cx="685800" cy="3693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76513A-A380-031E-5327-7821E1DD2DE9}"/>
              </a:ext>
            </a:extLst>
          </p:cNvPr>
          <p:cNvSpPr txBox="1"/>
          <p:nvPr/>
        </p:nvSpPr>
        <p:spPr>
          <a:xfrm>
            <a:off x="8518200" y="24791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ED6E0F-3304-258D-1D60-BC94245B2259}"/>
              </a:ext>
            </a:extLst>
          </p:cNvPr>
          <p:cNvSpPr txBox="1"/>
          <p:nvPr/>
        </p:nvSpPr>
        <p:spPr>
          <a:xfrm>
            <a:off x="8518200" y="32272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5023BA4-9B90-A22D-4561-CBB6735FC079}"/>
              </a:ext>
            </a:extLst>
          </p:cNvPr>
          <p:cNvSpPr txBox="1"/>
          <p:nvPr/>
        </p:nvSpPr>
        <p:spPr>
          <a:xfrm>
            <a:off x="8518200" y="38757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1477D9-3421-3D9B-6455-093A98E70344}"/>
              </a:ext>
            </a:extLst>
          </p:cNvPr>
          <p:cNvSpPr txBox="1"/>
          <p:nvPr/>
        </p:nvSpPr>
        <p:spPr>
          <a:xfrm>
            <a:off x="8551004" y="467070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8F341D4-392E-3637-3ED0-8F902D823B9D}"/>
              </a:ext>
            </a:extLst>
          </p:cNvPr>
          <p:cNvSpPr txBox="1"/>
          <p:nvPr/>
        </p:nvSpPr>
        <p:spPr>
          <a:xfrm>
            <a:off x="8518200" y="53656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1600</a:t>
            </a:r>
          </a:p>
        </p:txBody>
      </p:sp>
    </p:spTree>
    <p:extLst>
      <p:ext uri="{BB962C8B-B14F-4D97-AF65-F5344CB8AC3E}">
        <p14:creationId xmlns:p14="http://schemas.microsoft.com/office/powerpoint/2010/main" val="1898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D4541F3F-A155-1604-5B89-7ECE2868D301}"/>
              </a:ext>
            </a:extLst>
          </p:cNvPr>
          <p:cNvSpPr txBox="1"/>
          <p:nvPr/>
        </p:nvSpPr>
        <p:spPr>
          <a:xfrm>
            <a:off x="2562873" y="1545580"/>
            <a:ext cx="6094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Isso é uma </a:t>
            </a:r>
            <a:r>
              <a:rPr lang="pt-BR" sz="4400" b="1" dirty="0"/>
              <a:t>PA ou PG</a:t>
            </a:r>
            <a:r>
              <a:rPr lang="pt-BR" sz="4400" dirty="0"/>
              <a:t>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CE1B2A-6469-27D0-DED8-A2696928EBBA}"/>
              </a:ext>
            </a:extLst>
          </p:cNvPr>
          <p:cNvSpPr txBox="1"/>
          <p:nvPr/>
        </p:nvSpPr>
        <p:spPr>
          <a:xfrm>
            <a:off x="2562873" y="2933438"/>
            <a:ext cx="6094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Qual a </a:t>
            </a:r>
            <a:r>
              <a:rPr lang="pt-BR" sz="4400" b="1" dirty="0"/>
              <a:t>razão</a:t>
            </a:r>
            <a:r>
              <a:rPr lang="pt-BR" sz="4400" dirty="0"/>
              <a:t>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0A7DA2-BBBD-21DC-D162-0B0F9717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27" y="4321296"/>
            <a:ext cx="4959141" cy="16994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B826BB-A556-7BF2-56F3-EA3DA1AE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78" y="1487971"/>
            <a:ext cx="1677432" cy="38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2F3BD8-46C0-D917-2144-F06937F184FA}"/>
                  </a:ext>
                </a:extLst>
              </p:cNvPr>
              <p:cNvSpPr txBox="1"/>
              <p:nvPr/>
            </p:nvSpPr>
            <p:spPr>
              <a:xfrm>
                <a:off x="761238" y="2073902"/>
                <a:ext cx="1076934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3200" dirty="0"/>
                  <a:t>“Se eu trocar o ‘</a:t>
                </a:r>
                <a:r>
                  <a:rPr lang="pt-BR" sz="3200" b="1" dirty="0"/>
                  <a:t>n</a:t>
                </a:r>
                <a:r>
                  <a:rPr lang="pt-BR" sz="3200" dirty="0"/>
                  <a:t>’ por tempo contínuo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pt-BR" sz="3200" dirty="0"/>
                  <a:t>, temos uma função”</a:t>
                </a: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2F3BD8-46C0-D917-2144-F06937F18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" y="2073902"/>
                <a:ext cx="10769346" cy="584775"/>
              </a:xfrm>
              <a:prstGeom prst="rect">
                <a:avLst/>
              </a:prstGeom>
              <a:blipFill>
                <a:blip r:embed="rId2"/>
                <a:stretch>
                  <a:fillRect l="-1471" t="-13542" r="-62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92F1DFD0-C173-10FE-2C53-BD12666F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894" b="21758"/>
          <a:stretch>
            <a:fillRect/>
          </a:stretch>
        </p:blipFill>
        <p:spPr>
          <a:xfrm>
            <a:off x="569214" y="1124712"/>
            <a:ext cx="4959141" cy="8046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D4A82D-8BF7-1784-5296-892EFF587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63" y="3033864"/>
            <a:ext cx="5060654" cy="17575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972E2A9-6C73-DBED-4A97-A865E6FB7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697" y="4529675"/>
            <a:ext cx="4864630" cy="14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ixe Papel Quadriculado Preto e Branco com Quadrados Padrões - Creative  Fabrica">
            <a:extLst>
              <a:ext uri="{FF2B5EF4-FFF2-40B4-BE49-F238E27FC236}">
                <a16:creationId xmlns:a16="http://schemas.microsoft.com/office/drawing/2014/main" id="{16E66DE8-837A-98A8-490D-3B5D78AB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50" y="886728"/>
            <a:ext cx="5084544" cy="508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3ADB3B59-DD1B-3441-6594-8C6735359698}"/>
              </a:ext>
            </a:extLst>
          </p:cNvPr>
          <p:cNvCxnSpPr/>
          <p:nvPr/>
        </p:nvCxnSpPr>
        <p:spPr>
          <a:xfrm flipV="1">
            <a:off x="5918200" y="982980"/>
            <a:ext cx="0" cy="4328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E84D347-241E-CB09-AB41-1613C15368BF}"/>
              </a:ext>
            </a:extLst>
          </p:cNvPr>
          <p:cNvCxnSpPr>
            <a:cxnSpLocks/>
          </p:cNvCxnSpPr>
          <p:nvPr/>
        </p:nvCxnSpPr>
        <p:spPr>
          <a:xfrm>
            <a:off x="5544820" y="5052060"/>
            <a:ext cx="416814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08693C-4AFF-8225-3B95-C599367513F7}"/>
              </a:ext>
            </a:extLst>
          </p:cNvPr>
          <p:cNvSpPr txBox="1"/>
          <p:nvPr/>
        </p:nvSpPr>
        <p:spPr>
          <a:xfrm>
            <a:off x="6278238" y="5160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4EBABD-3EA8-7FB9-E7C3-C44ED1A3161A}"/>
              </a:ext>
            </a:extLst>
          </p:cNvPr>
          <p:cNvSpPr txBox="1"/>
          <p:nvPr/>
        </p:nvSpPr>
        <p:spPr>
          <a:xfrm>
            <a:off x="6805870" y="51625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867F9BC-B350-1992-18B0-0A8868203494}"/>
              </a:ext>
            </a:extLst>
          </p:cNvPr>
          <p:cNvSpPr txBox="1"/>
          <p:nvPr/>
        </p:nvSpPr>
        <p:spPr>
          <a:xfrm>
            <a:off x="6272530" y="48407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AE86F58-CB3B-CF54-472A-73F8EE16DEF0}"/>
              </a:ext>
            </a:extLst>
          </p:cNvPr>
          <p:cNvSpPr txBox="1"/>
          <p:nvPr/>
        </p:nvSpPr>
        <p:spPr>
          <a:xfrm>
            <a:off x="7338824" y="48445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7BB28F-0122-373B-023E-9293DC733187}"/>
              </a:ext>
            </a:extLst>
          </p:cNvPr>
          <p:cNvSpPr txBox="1"/>
          <p:nvPr/>
        </p:nvSpPr>
        <p:spPr>
          <a:xfrm>
            <a:off x="6792273" y="48483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86101C-66C9-FF84-FB33-020F059323D5}"/>
              </a:ext>
            </a:extLst>
          </p:cNvPr>
          <p:cNvSpPr txBox="1"/>
          <p:nvPr/>
        </p:nvSpPr>
        <p:spPr>
          <a:xfrm>
            <a:off x="7829035" y="48445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1A63865-5220-07E3-BC14-03B987795219}"/>
              </a:ext>
            </a:extLst>
          </p:cNvPr>
          <p:cNvSpPr txBox="1"/>
          <p:nvPr/>
        </p:nvSpPr>
        <p:spPr>
          <a:xfrm>
            <a:off x="8357417" y="48521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A65387-A9D7-810C-D543-01566E34A80C}"/>
              </a:ext>
            </a:extLst>
          </p:cNvPr>
          <p:cNvSpPr txBox="1"/>
          <p:nvPr/>
        </p:nvSpPr>
        <p:spPr>
          <a:xfrm>
            <a:off x="7338051" y="5157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E759BA-E2FC-84C5-BC9A-E40644E1361C}"/>
              </a:ext>
            </a:extLst>
          </p:cNvPr>
          <p:cNvSpPr txBox="1"/>
          <p:nvPr/>
        </p:nvSpPr>
        <p:spPr>
          <a:xfrm>
            <a:off x="7815127" y="5159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380F2DB-3362-2981-4829-ADA3E89B9196}"/>
              </a:ext>
            </a:extLst>
          </p:cNvPr>
          <p:cNvSpPr txBox="1"/>
          <p:nvPr/>
        </p:nvSpPr>
        <p:spPr>
          <a:xfrm>
            <a:off x="5758000" y="447547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7E3BE6B-16D9-7807-879F-030C08CAE6CD}"/>
              </a:ext>
            </a:extLst>
          </p:cNvPr>
          <p:cNvSpPr txBox="1"/>
          <p:nvPr/>
        </p:nvSpPr>
        <p:spPr>
          <a:xfrm>
            <a:off x="5755460" y="435356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462181-AF50-A6C1-2182-3A1B873253EB}"/>
              </a:ext>
            </a:extLst>
          </p:cNvPr>
          <p:cNvSpPr txBox="1"/>
          <p:nvPr/>
        </p:nvSpPr>
        <p:spPr>
          <a:xfrm>
            <a:off x="5758000" y="421386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A41922-9558-D7ED-B45A-1BE629EE6A76}"/>
              </a:ext>
            </a:extLst>
          </p:cNvPr>
          <p:cNvSpPr txBox="1"/>
          <p:nvPr/>
        </p:nvSpPr>
        <p:spPr>
          <a:xfrm>
            <a:off x="5755460" y="409195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C3D4EC-FBE8-6FC5-6A8F-E094793B2239}"/>
              </a:ext>
            </a:extLst>
          </p:cNvPr>
          <p:cNvSpPr txBox="1"/>
          <p:nvPr/>
        </p:nvSpPr>
        <p:spPr>
          <a:xfrm>
            <a:off x="5758000" y="395987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2D56403-6DCB-C075-9373-8CDC57750FB6}"/>
              </a:ext>
            </a:extLst>
          </p:cNvPr>
          <p:cNvSpPr txBox="1"/>
          <p:nvPr/>
        </p:nvSpPr>
        <p:spPr>
          <a:xfrm>
            <a:off x="5755460" y="383796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1C9E9D1-FAAD-DA7A-A96B-93376FCE7C48}"/>
              </a:ext>
            </a:extLst>
          </p:cNvPr>
          <p:cNvSpPr txBox="1"/>
          <p:nvPr/>
        </p:nvSpPr>
        <p:spPr>
          <a:xfrm>
            <a:off x="5758000" y="369826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1297902-F6C4-BCFC-B2EE-0627A721B868}"/>
              </a:ext>
            </a:extLst>
          </p:cNvPr>
          <p:cNvSpPr txBox="1"/>
          <p:nvPr/>
        </p:nvSpPr>
        <p:spPr>
          <a:xfrm>
            <a:off x="5755460" y="357635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DC7E7FE-EF29-41DF-36D4-F6FD397EB1E9}"/>
              </a:ext>
            </a:extLst>
          </p:cNvPr>
          <p:cNvSpPr txBox="1"/>
          <p:nvPr/>
        </p:nvSpPr>
        <p:spPr>
          <a:xfrm>
            <a:off x="5752920" y="3436620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18B4198-6D30-063B-BDDD-D32F58CE261F}"/>
              </a:ext>
            </a:extLst>
          </p:cNvPr>
          <p:cNvSpPr txBox="1"/>
          <p:nvPr/>
        </p:nvSpPr>
        <p:spPr>
          <a:xfrm>
            <a:off x="5750380" y="3314710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BBAC7F0-C013-7BBC-EBF8-C1BFBE26DF70}"/>
              </a:ext>
            </a:extLst>
          </p:cNvPr>
          <p:cNvSpPr txBox="1"/>
          <p:nvPr/>
        </p:nvSpPr>
        <p:spPr>
          <a:xfrm>
            <a:off x="5752920" y="3175010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2CA85F3-A9E0-A7A8-FDA2-D75EB18251B4}"/>
              </a:ext>
            </a:extLst>
          </p:cNvPr>
          <p:cNvSpPr txBox="1"/>
          <p:nvPr/>
        </p:nvSpPr>
        <p:spPr>
          <a:xfrm>
            <a:off x="5750380" y="3053100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1E28D59-15F5-6349-CE43-11172CCD09F2}"/>
              </a:ext>
            </a:extLst>
          </p:cNvPr>
          <p:cNvSpPr txBox="1"/>
          <p:nvPr/>
        </p:nvSpPr>
        <p:spPr>
          <a:xfrm>
            <a:off x="5750380" y="2931190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D0A7C0E-E7FF-BBE4-C8C0-B4CBE83BD501}"/>
              </a:ext>
            </a:extLst>
          </p:cNvPr>
          <p:cNvSpPr txBox="1"/>
          <p:nvPr/>
        </p:nvSpPr>
        <p:spPr>
          <a:xfrm>
            <a:off x="5752920" y="2804151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235E205-AB73-7A23-2FEA-CFB2D2A444EC}"/>
              </a:ext>
            </a:extLst>
          </p:cNvPr>
          <p:cNvSpPr txBox="1"/>
          <p:nvPr/>
        </p:nvSpPr>
        <p:spPr>
          <a:xfrm>
            <a:off x="5752920" y="2677200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50860BB-DC32-5294-BD6D-19DFF4AB67F7}"/>
              </a:ext>
            </a:extLst>
          </p:cNvPr>
          <p:cNvSpPr txBox="1"/>
          <p:nvPr/>
        </p:nvSpPr>
        <p:spPr>
          <a:xfrm>
            <a:off x="5752920" y="2537461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3EFD3B4-D6A8-64BE-E493-6C52D5FAB109}"/>
              </a:ext>
            </a:extLst>
          </p:cNvPr>
          <p:cNvSpPr txBox="1"/>
          <p:nvPr/>
        </p:nvSpPr>
        <p:spPr>
          <a:xfrm>
            <a:off x="5758000" y="2409177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E39CEA2-A027-7C4D-72B7-993A6CCE7683}"/>
              </a:ext>
            </a:extLst>
          </p:cNvPr>
          <p:cNvSpPr txBox="1"/>
          <p:nvPr/>
        </p:nvSpPr>
        <p:spPr>
          <a:xfrm>
            <a:off x="5758000" y="2282226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FF0C0BA-760C-2F23-CC7B-1B99EED1777E}"/>
              </a:ext>
            </a:extLst>
          </p:cNvPr>
          <p:cNvSpPr txBox="1"/>
          <p:nvPr/>
        </p:nvSpPr>
        <p:spPr>
          <a:xfrm>
            <a:off x="5758000" y="2142487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B3826C1-1953-10A0-7EFA-1E9F121871FE}"/>
              </a:ext>
            </a:extLst>
          </p:cNvPr>
          <p:cNvSpPr txBox="1"/>
          <p:nvPr/>
        </p:nvSpPr>
        <p:spPr>
          <a:xfrm>
            <a:off x="5758000" y="2022490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CC065DE-E9ED-971E-608D-5CE126C61795}"/>
              </a:ext>
            </a:extLst>
          </p:cNvPr>
          <p:cNvSpPr txBox="1"/>
          <p:nvPr/>
        </p:nvSpPr>
        <p:spPr>
          <a:xfrm>
            <a:off x="5758000" y="1895539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60EDF31-735E-EF7A-2854-5CA4EF491E01}"/>
              </a:ext>
            </a:extLst>
          </p:cNvPr>
          <p:cNvSpPr txBox="1"/>
          <p:nvPr/>
        </p:nvSpPr>
        <p:spPr>
          <a:xfrm>
            <a:off x="5758000" y="1755800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533F941-6F86-EC5E-0BC7-842AEE8813A6}"/>
              </a:ext>
            </a:extLst>
          </p:cNvPr>
          <p:cNvSpPr txBox="1"/>
          <p:nvPr/>
        </p:nvSpPr>
        <p:spPr>
          <a:xfrm>
            <a:off x="5763080" y="1627516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F5D35A8-A94C-8F40-8745-799195AC1D00}"/>
              </a:ext>
            </a:extLst>
          </p:cNvPr>
          <p:cNvSpPr txBox="1"/>
          <p:nvPr/>
        </p:nvSpPr>
        <p:spPr>
          <a:xfrm>
            <a:off x="5763080" y="1500565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5B77004-4C50-AD44-7CBE-1E83275F9278}"/>
              </a:ext>
            </a:extLst>
          </p:cNvPr>
          <p:cNvSpPr txBox="1"/>
          <p:nvPr/>
        </p:nvSpPr>
        <p:spPr>
          <a:xfrm>
            <a:off x="5758000" y="1368446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7C95AE6A-165A-B016-BD16-9ECACAC7BDF8}"/>
              </a:ext>
            </a:extLst>
          </p:cNvPr>
          <p:cNvSpPr txBox="1"/>
          <p:nvPr/>
        </p:nvSpPr>
        <p:spPr>
          <a:xfrm>
            <a:off x="5750380" y="1241486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916ED2F-4AAE-7226-56CA-D4630FBA54E1}"/>
              </a:ext>
            </a:extLst>
          </p:cNvPr>
          <p:cNvSpPr txBox="1"/>
          <p:nvPr/>
        </p:nvSpPr>
        <p:spPr>
          <a:xfrm>
            <a:off x="5758000" y="1106836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2941C48-57B5-CA01-2EEC-A38EDDA51C4D}"/>
              </a:ext>
            </a:extLst>
          </p:cNvPr>
          <p:cNvSpPr txBox="1"/>
          <p:nvPr/>
        </p:nvSpPr>
        <p:spPr>
          <a:xfrm>
            <a:off x="5750380" y="977282"/>
            <a:ext cx="32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_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FC15BBD0-48ED-F7B8-91A7-01B7C3F86C79}"/>
              </a:ext>
            </a:extLst>
          </p:cNvPr>
          <p:cNvSpPr txBox="1"/>
          <p:nvPr/>
        </p:nvSpPr>
        <p:spPr>
          <a:xfrm>
            <a:off x="5563488" y="477146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50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A30745CB-9162-0F53-C18E-4D378D8D000F}"/>
              </a:ext>
            </a:extLst>
          </p:cNvPr>
          <p:cNvSpPr txBox="1"/>
          <p:nvPr/>
        </p:nvSpPr>
        <p:spPr>
          <a:xfrm>
            <a:off x="5496179" y="465219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100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01FCDDCA-FC84-D53C-E302-BC8B49631FD5}"/>
              </a:ext>
            </a:extLst>
          </p:cNvPr>
          <p:cNvSpPr txBox="1"/>
          <p:nvPr/>
        </p:nvSpPr>
        <p:spPr>
          <a:xfrm>
            <a:off x="5494594" y="451594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150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7BD5397-E1BC-7A5D-5BEF-F8CC4610D2CC}"/>
              </a:ext>
            </a:extLst>
          </p:cNvPr>
          <p:cNvSpPr txBox="1"/>
          <p:nvPr/>
        </p:nvSpPr>
        <p:spPr>
          <a:xfrm>
            <a:off x="5494594" y="439403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200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2A171AB-6C14-A06D-F543-0ABD75F788EE}"/>
              </a:ext>
            </a:extLst>
          </p:cNvPr>
          <p:cNvSpPr txBox="1"/>
          <p:nvPr/>
        </p:nvSpPr>
        <p:spPr>
          <a:xfrm>
            <a:off x="5494594" y="426303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250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1DE05D35-115E-8EB7-D6D7-E7D3C94B69CE}"/>
              </a:ext>
            </a:extLst>
          </p:cNvPr>
          <p:cNvSpPr txBox="1"/>
          <p:nvPr/>
        </p:nvSpPr>
        <p:spPr>
          <a:xfrm>
            <a:off x="5494594" y="414112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300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F45F0D99-9DE1-2C90-89A6-33A48CA26C70}"/>
              </a:ext>
            </a:extLst>
          </p:cNvPr>
          <p:cNvSpPr txBox="1"/>
          <p:nvPr/>
        </p:nvSpPr>
        <p:spPr>
          <a:xfrm>
            <a:off x="5494594" y="400973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350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3E58B3DD-9AE7-AAF9-382D-EA308463876C}"/>
              </a:ext>
            </a:extLst>
          </p:cNvPr>
          <p:cNvSpPr txBox="1"/>
          <p:nvPr/>
        </p:nvSpPr>
        <p:spPr>
          <a:xfrm>
            <a:off x="5492054" y="388781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400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8FD1A63-B0B2-BBC5-B312-3819A696EB5A}"/>
              </a:ext>
            </a:extLst>
          </p:cNvPr>
          <p:cNvSpPr txBox="1"/>
          <p:nvPr/>
        </p:nvSpPr>
        <p:spPr>
          <a:xfrm>
            <a:off x="5498041" y="374720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450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ACBC394A-C197-7FD6-54C2-096EBCD1D4C8}"/>
              </a:ext>
            </a:extLst>
          </p:cNvPr>
          <p:cNvSpPr txBox="1"/>
          <p:nvPr/>
        </p:nvSpPr>
        <p:spPr>
          <a:xfrm>
            <a:off x="5499311" y="362810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500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E019315-5C3C-B521-B57C-A2500C606F4F}"/>
              </a:ext>
            </a:extLst>
          </p:cNvPr>
          <p:cNvSpPr txBox="1"/>
          <p:nvPr/>
        </p:nvSpPr>
        <p:spPr>
          <a:xfrm>
            <a:off x="5499311" y="349391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550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6577346-C7B9-6738-1358-FF8A18FE4A40}"/>
              </a:ext>
            </a:extLst>
          </p:cNvPr>
          <p:cNvSpPr txBox="1"/>
          <p:nvPr/>
        </p:nvSpPr>
        <p:spPr>
          <a:xfrm>
            <a:off x="5507566" y="336441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600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E5266517-5C1A-2D3C-EEC9-0E32730FF4E7}"/>
              </a:ext>
            </a:extLst>
          </p:cNvPr>
          <p:cNvSpPr txBox="1"/>
          <p:nvPr/>
        </p:nvSpPr>
        <p:spPr>
          <a:xfrm>
            <a:off x="5507566" y="3237203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650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2872D50-C1EE-A200-5A20-8CF2EDEA2495}"/>
              </a:ext>
            </a:extLst>
          </p:cNvPr>
          <p:cNvSpPr txBox="1"/>
          <p:nvPr/>
        </p:nvSpPr>
        <p:spPr>
          <a:xfrm>
            <a:off x="5507566" y="310700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700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D8605BD-EE72-91AF-58F5-94D3F4E9EA34}"/>
              </a:ext>
            </a:extLst>
          </p:cNvPr>
          <p:cNvSpPr txBox="1"/>
          <p:nvPr/>
        </p:nvSpPr>
        <p:spPr>
          <a:xfrm>
            <a:off x="5514209" y="297379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750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E1B09DD-5780-3FF2-2E9A-F9254D303C4E}"/>
              </a:ext>
            </a:extLst>
          </p:cNvPr>
          <p:cNvSpPr txBox="1"/>
          <p:nvPr/>
        </p:nvSpPr>
        <p:spPr>
          <a:xfrm>
            <a:off x="5514209" y="283633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800</a:t>
            </a:r>
          </a:p>
        </p:txBody>
      </p:sp>
      <p:sp>
        <p:nvSpPr>
          <p:cNvPr id="1024" name="CaixaDeTexto 1023">
            <a:extLst>
              <a:ext uri="{FF2B5EF4-FFF2-40B4-BE49-F238E27FC236}">
                <a16:creationId xmlns:a16="http://schemas.microsoft.com/office/drawing/2014/main" id="{A68F6D27-D31A-18B5-D58E-1C4E76F13267}"/>
              </a:ext>
            </a:extLst>
          </p:cNvPr>
          <p:cNvSpPr txBox="1"/>
          <p:nvPr/>
        </p:nvSpPr>
        <p:spPr>
          <a:xfrm>
            <a:off x="5514209" y="270653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850</a:t>
            </a:r>
          </a:p>
        </p:txBody>
      </p:sp>
      <p:sp>
        <p:nvSpPr>
          <p:cNvPr id="1025" name="CaixaDeTexto 1024">
            <a:extLst>
              <a:ext uri="{FF2B5EF4-FFF2-40B4-BE49-F238E27FC236}">
                <a16:creationId xmlns:a16="http://schemas.microsoft.com/office/drawing/2014/main" id="{FBE160B1-1E08-F24E-0A01-9D220BB35905}"/>
              </a:ext>
            </a:extLst>
          </p:cNvPr>
          <p:cNvSpPr txBox="1"/>
          <p:nvPr/>
        </p:nvSpPr>
        <p:spPr>
          <a:xfrm>
            <a:off x="5514209" y="258108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900</a:t>
            </a:r>
          </a:p>
        </p:txBody>
      </p:sp>
      <p:sp>
        <p:nvSpPr>
          <p:cNvPr id="1027" name="CaixaDeTexto 1026">
            <a:extLst>
              <a:ext uri="{FF2B5EF4-FFF2-40B4-BE49-F238E27FC236}">
                <a16:creationId xmlns:a16="http://schemas.microsoft.com/office/drawing/2014/main" id="{E13D8597-98A4-6EA3-96A3-E95259B758B8}"/>
              </a:ext>
            </a:extLst>
          </p:cNvPr>
          <p:cNvSpPr txBox="1"/>
          <p:nvPr/>
        </p:nvSpPr>
        <p:spPr>
          <a:xfrm>
            <a:off x="5514209" y="245089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950</a:t>
            </a:r>
          </a:p>
        </p:txBody>
      </p:sp>
      <p:sp>
        <p:nvSpPr>
          <p:cNvPr id="1028" name="CaixaDeTexto 1027">
            <a:extLst>
              <a:ext uri="{FF2B5EF4-FFF2-40B4-BE49-F238E27FC236}">
                <a16:creationId xmlns:a16="http://schemas.microsoft.com/office/drawing/2014/main" id="{62BFB1CC-5E20-7550-68B3-10AC6603D309}"/>
              </a:ext>
            </a:extLst>
          </p:cNvPr>
          <p:cNvSpPr txBox="1"/>
          <p:nvPr/>
        </p:nvSpPr>
        <p:spPr>
          <a:xfrm>
            <a:off x="5441844" y="2327098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1000</a:t>
            </a:r>
          </a:p>
        </p:txBody>
      </p:sp>
      <p:sp>
        <p:nvSpPr>
          <p:cNvPr id="1029" name="CaixaDeTexto 1028">
            <a:extLst>
              <a:ext uri="{FF2B5EF4-FFF2-40B4-BE49-F238E27FC236}">
                <a16:creationId xmlns:a16="http://schemas.microsoft.com/office/drawing/2014/main" id="{71C4BFB5-0E73-1E63-4504-89D9CE72EEE0}"/>
              </a:ext>
            </a:extLst>
          </p:cNvPr>
          <p:cNvSpPr txBox="1"/>
          <p:nvPr/>
        </p:nvSpPr>
        <p:spPr>
          <a:xfrm>
            <a:off x="5441844" y="220123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1050</a:t>
            </a:r>
          </a:p>
        </p:txBody>
      </p:sp>
      <p:sp>
        <p:nvSpPr>
          <p:cNvPr id="1030" name="CaixaDeTexto 1029">
            <a:extLst>
              <a:ext uri="{FF2B5EF4-FFF2-40B4-BE49-F238E27FC236}">
                <a16:creationId xmlns:a16="http://schemas.microsoft.com/office/drawing/2014/main" id="{8E6D9BD5-FA1C-CD84-B9A1-F8185BAB26E6}"/>
              </a:ext>
            </a:extLst>
          </p:cNvPr>
          <p:cNvSpPr txBox="1"/>
          <p:nvPr/>
        </p:nvSpPr>
        <p:spPr>
          <a:xfrm>
            <a:off x="5426332" y="206279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1100</a:t>
            </a:r>
          </a:p>
        </p:txBody>
      </p:sp>
      <p:sp>
        <p:nvSpPr>
          <p:cNvPr id="1031" name="CaixaDeTexto 1030">
            <a:extLst>
              <a:ext uri="{FF2B5EF4-FFF2-40B4-BE49-F238E27FC236}">
                <a16:creationId xmlns:a16="http://schemas.microsoft.com/office/drawing/2014/main" id="{8FA92136-909A-42F2-B4CC-563EEA099FAE}"/>
              </a:ext>
            </a:extLst>
          </p:cNvPr>
          <p:cNvSpPr txBox="1"/>
          <p:nvPr/>
        </p:nvSpPr>
        <p:spPr>
          <a:xfrm>
            <a:off x="5433589" y="1936538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1150</a:t>
            </a:r>
          </a:p>
        </p:txBody>
      </p:sp>
      <p:sp>
        <p:nvSpPr>
          <p:cNvPr id="1032" name="CaixaDeTexto 1031">
            <a:extLst>
              <a:ext uri="{FF2B5EF4-FFF2-40B4-BE49-F238E27FC236}">
                <a16:creationId xmlns:a16="http://schemas.microsoft.com/office/drawing/2014/main" id="{E83B0711-EE54-69D2-42B0-C4B76B8332E8}"/>
              </a:ext>
            </a:extLst>
          </p:cNvPr>
          <p:cNvSpPr txBox="1"/>
          <p:nvPr/>
        </p:nvSpPr>
        <p:spPr>
          <a:xfrm>
            <a:off x="5433589" y="179851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1200</a:t>
            </a:r>
          </a:p>
        </p:txBody>
      </p:sp>
      <p:sp>
        <p:nvSpPr>
          <p:cNvPr id="1033" name="CaixaDeTexto 1032">
            <a:extLst>
              <a:ext uri="{FF2B5EF4-FFF2-40B4-BE49-F238E27FC236}">
                <a16:creationId xmlns:a16="http://schemas.microsoft.com/office/drawing/2014/main" id="{8028E537-EC90-A113-8AC7-19D903CB1AD5}"/>
              </a:ext>
            </a:extLst>
          </p:cNvPr>
          <p:cNvSpPr txBox="1"/>
          <p:nvPr/>
        </p:nvSpPr>
        <p:spPr>
          <a:xfrm>
            <a:off x="5441209" y="166598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1250</a:t>
            </a:r>
          </a:p>
        </p:txBody>
      </p:sp>
      <p:sp>
        <p:nvSpPr>
          <p:cNvPr id="1034" name="CaixaDeTexto 1033">
            <a:extLst>
              <a:ext uri="{FF2B5EF4-FFF2-40B4-BE49-F238E27FC236}">
                <a16:creationId xmlns:a16="http://schemas.microsoft.com/office/drawing/2014/main" id="{2D5FC835-7AF5-A12B-3EF9-1DFC7ED4C5EE}"/>
              </a:ext>
            </a:extLst>
          </p:cNvPr>
          <p:cNvSpPr txBox="1"/>
          <p:nvPr/>
        </p:nvSpPr>
        <p:spPr>
          <a:xfrm>
            <a:off x="5437399" y="153570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1300</a:t>
            </a:r>
          </a:p>
        </p:txBody>
      </p:sp>
      <p:sp>
        <p:nvSpPr>
          <p:cNvPr id="1035" name="CaixaDeTexto 1034">
            <a:extLst>
              <a:ext uri="{FF2B5EF4-FFF2-40B4-BE49-F238E27FC236}">
                <a16:creationId xmlns:a16="http://schemas.microsoft.com/office/drawing/2014/main" id="{865EE92A-215B-C3CA-7F29-D3A34A919481}"/>
              </a:ext>
            </a:extLst>
          </p:cNvPr>
          <p:cNvSpPr txBox="1"/>
          <p:nvPr/>
        </p:nvSpPr>
        <p:spPr>
          <a:xfrm>
            <a:off x="5426332" y="141505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1350</a:t>
            </a:r>
          </a:p>
        </p:txBody>
      </p:sp>
      <p:sp>
        <p:nvSpPr>
          <p:cNvPr id="1036" name="CaixaDeTexto 1035">
            <a:extLst>
              <a:ext uri="{FF2B5EF4-FFF2-40B4-BE49-F238E27FC236}">
                <a16:creationId xmlns:a16="http://schemas.microsoft.com/office/drawing/2014/main" id="{E1070C51-C97E-06BA-9F99-07E3FB938FAD}"/>
              </a:ext>
            </a:extLst>
          </p:cNvPr>
          <p:cNvSpPr txBox="1"/>
          <p:nvPr/>
        </p:nvSpPr>
        <p:spPr>
          <a:xfrm>
            <a:off x="5433589" y="128503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1400</a:t>
            </a:r>
          </a:p>
        </p:txBody>
      </p:sp>
      <p:sp>
        <p:nvSpPr>
          <p:cNvPr id="1037" name="CaixaDeTexto 1036">
            <a:extLst>
              <a:ext uri="{FF2B5EF4-FFF2-40B4-BE49-F238E27FC236}">
                <a16:creationId xmlns:a16="http://schemas.microsoft.com/office/drawing/2014/main" id="{12F79C2A-E713-C0C2-FA09-9A0D1061C98F}"/>
              </a:ext>
            </a:extLst>
          </p:cNvPr>
          <p:cNvSpPr txBox="1"/>
          <p:nvPr/>
        </p:nvSpPr>
        <p:spPr>
          <a:xfrm>
            <a:off x="5426332" y="115834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1450</a:t>
            </a:r>
          </a:p>
        </p:txBody>
      </p:sp>
      <p:sp>
        <p:nvSpPr>
          <p:cNvPr id="1038" name="CaixaDeTexto 1037">
            <a:extLst>
              <a:ext uri="{FF2B5EF4-FFF2-40B4-BE49-F238E27FC236}">
                <a16:creationId xmlns:a16="http://schemas.microsoft.com/office/drawing/2014/main" id="{CD5F13D7-3899-53C0-6F4D-A311B460050C}"/>
              </a:ext>
            </a:extLst>
          </p:cNvPr>
          <p:cNvSpPr txBox="1"/>
          <p:nvPr/>
        </p:nvSpPr>
        <p:spPr>
          <a:xfrm>
            <a:off x="5426332" y="1014477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1500</a:t>
            </a:r>
          </a:p>
        </p:txBody>
      </p:sp>
      <p:pic>
        <p:nvPicPr>
          <p:cNvPr id="1040" name="Imagem 1039">
            <a:extLst>
              <a:ext uri="{FF2B5EF4-FFF2-40B4-BE49-F238E27FC236}">
                <a16:creationId xmlns:a16="http://schemas.microsoft.com/office/drawing/2014/main" id="{F9A794E7-8394-83DD-6250-DB759935B8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1272"/>
          <a:stretch>
            <a:fillRect/>
          </a:stretch>
        </p:blipFill>
        <p:spPr>
          <a:xfrm>
            <a:off x="10531873" y="1233840"/>
            <a:ext cx="762999" cy="2080870"/>
          </a:xfrm>
          <a:prstGeom prst="rect">
            <a:avLst/>
          </a:prstGeom>
        </p:spPr>
      </p:pic>
      <p:pic>
        <p:nvPicPr>
          <p:cNvPr id="1041" name="Imagem 1040">
            <a:extLst>
              <a:ext uri="{FF2B5EF4-FFF2-40B4-BE49-F238E27FC236}">
                <a16:creationId xmlns:a16="http://schemas.microsoft.com/office/drawing/2014/main" id="{7F3287D0-2BD9-484A-020E-D57F6A23C6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298"/>
          <a:stretch>
            <a:fillRect/>
          </a:stretch>
        </p:blipFill>
        <p:spPr>
          <a:xfrm>
            <a:off x="10966950" y="1239543"/>
            <a:ext cx="965645" cy="2080870"/>
          </a:xfrm>
          <a:prstGeom prst="rect">
            <a:avLst/>
          </a:prstGeom>
        </p:spPr>
      </p:pic>
      <p:sp>
        <p:nvSpPr>
          <p:cNvPr id="1042" name="Elipse 1041">
            <a:extLst>
              <a:ext uri="{FF2B5EF4-FFF2-40B4-BE49-F238E27FC236}">
                <a16:creationId xmlns:a16="http://schemas.microsoft.com/office/drawing/2014/main" id="{D14AC9E6-F62C-49B0-6AD0-96054B8D171F}"/>
              </a:ext>
            </a:extLst>
          </p:cNvPr>
          <p:cNvSpPr/>
          <p:nvPr/>
        </p:nvSpPr>
        <p:spPr>
          <a:xfrm>
            <a:off x="5871186" y="473327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4" name="Elipse 1043">
            <a:extLst>
              <a:ext uri="{FF2B5EF4-FFF2-40B4-BE49-F238E27FC236}">
                <a16:creationId xmlns:a16="http://schemas.microsoft.com/office/drawing/2014/main" id="{36F18363-A14F-97E0-564B-FF7D8AEC6158}"/>
              </a:ext>
            </a:extLst>
          </p:cNvPr>
          <p:cNvSpPr/>
          <p:nvPr/>
        </p:nvSpPr>
        <p:spPr>
          <a:xfrm>
            <a:off x="6377010" y="44602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5" name="Elipse 1044">
            <a:extLst>
              <a:ext uri="{FF2B5EF4-FFF2-40B4-BE49-F238E27FC236}">
                <a16:creationId xmlns:a16="http://schemas.microsoft.com/office/drawing/2014/main" id="{2CCD7DC3-D31E-3428-7ABA-598D513B7D88}"/>
              </a:ext>
            </a:extLst>
          </p:cNvPr>
          <p:cNvSpPr/>
          <p:nvPr/>
        </p:nvSpPr>
        <p:spPr>
          <a:xfrm>
            <a:off x="6898903" y="39280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6" name="Elipse 1045">
            <a:extLst>
              <a:ext uri="{FF2B5EF4-FFF2-40B4-BE49-F238E27FC236}">
                <a16:creationId xmlns:a16="http://schemas.microsoft.com/office/drawing/2014/main" id="{51343475-8E14-8F8C-E522-F6D704012851}"/>
              </a:ext>
            </a:extLst>
          </p:cNvPr>
          <p:cNvSpPr/>
          <p:nvPr/>
        </p:nvSpPr>
        <p:spPr>
          <a:xfrm>
            <a:off x="7440261" y="29054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7" name="Elipse 1046">
            <a:extLst>
              <a:ext uri="{FF2B5EF4-FFF2-40B4-BE49-F238E27FC236}">
                <a16:creationId xmlns:a16="http://schemas.microsoft.com/office/drawing/2014/main" id="{80560B05-A90C-9ABC-08D1-B6E61097C621}"/>
              </a:ext>
            </a:extLst>
          </p:cNvPr>
          <p:cNvSpPr/>
          <p:nvPr/>
        </p:nvSpPr>
        <p:spPr>
          <a:xfrm>
            <a:off x="7911970" y="86928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9" name="CaixaDeTexto 1048">
            <a:extLst>
              <a:ext uri="{FF2B5EF4-FFF2-40B4-BE49-F238E27FC236}">
                <a16:creationId xmlns:a16="http://schemas.microsoft.com/office/drawing/2014/main" id="{E787B357-8A9C-DC6E-D7F5-5A99AC37A97F}"/>
              </a:ext>
            </a:extLst>
          </p:cNvPr>
          <p:cNvSpPr txBox="1"/>
          <p:nvPr/>
        </p:nvSpPr>
        <p:spPr>
          <a:xfrm>
            <a:off x="392048" y="114075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O gráfico é </a:t>
            </a:r>
            <a:r>
              <a:rPr lang="pt-BR" sz="3200" b="1" dirty="0"/>
              <a:t>reta ou curva?</a:t>
            </a:r>
            <a:endParaRPr lang="pt-BR" sz="3200" dirty="0"/>
          </a:p>
        </p:txBody>
      </p:sp>
      <p:sp>
        <p:nvSpPr>
          <p:cNvPr id="1051" name="CaixaDeTexto 1050">
            <a:extLst>
              <a:ext uri="{FF2B5EF4-FFF2-40B4-BE49-F238E27FC236}">
                <a16:creationId xmlns:a16="http://schemas.microsoft.com/office/drawing/2014/main" id="{B39912C9-5491-28B4-93E8-8CBC771730D2}"/>
              </a:ext>
            </a:extLst>
          </p:cNvPr>
          <p:cNvSpPr txBox="1"/>
          <p:nvPr/>
        </p:nvSpPr>
        <p:spPr>
          <a:xfrm>
            <a:off x="389010" y="199520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O crescimento está </a:t>
            </a:r>
            <a:br>
              <a:rPr lang="pt-BR" sz="3200" dirty="0"/>
            </a:br>
            <a:r>
              <a:rPr lang="pt-BR" sz="3200" b="1" dirty="0"/>
              <a:t>acelerando?</a:t>
            </a:r>
            <a:endParaRPr lang="pt-BR" sz="3200" dirty="0"/>
          </a:p>
        </p:txBody>
      </p:sp>
      <p:sp>
        <p:nvSpPr>
          <p:cNvPr id="1052" name="CaixaDeTexto 1051">
            <a:extLst>
              <a:ext uri="{FF2B5EF4-FFF2-40B4-BE49-F238E27FC236}">
                <a16:creationId xmlns:a16="http://schemas.microsoft.com/office/drawing/2014/main" id="{A88B86ED-112A-8A72-149C-3F084030839B}"/>
              </a:ext>
            </a:extLst>
          </p:cNvPr>
          <p:cNvSpPr txBox="1"/>
          <p:nvPr/>
        </p:nvSpPr>
        <p:spPr>
          <a:xfrm>
            <a:off x="8796341" y="510542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Horas</a:t>
            </a:r>
          </a:p>
        </p:txBody>
      </p:sp>
      <p:sp>
        <p:nvSpPr>
          <p:cNvPr id="1053" name="CaixaDeTexto 1052">
            <a:extLst>
              <a:ext uri="{FF2B5EF4-FFF2-40B4-BE49-F238E27FC236}">
                <a16:creationId xmlns:a16="http://schemas.microsoft.com/office/drawing/2014/main" id="{FD9022ED-97D3-AFE5-3976-FC4420AE7853}"/>
              </a:ext>
            </a:extLst>
          </p:cNvPr>
          <p:cNvSpPr txBox="1"/>
          <p:nvPr/>
        </p:nvSpPr>
        <p:spPr>
          <a:xfrm>
            <a:off x="5838405" y="798716"/>
            <a:ext cx="15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Visualizações</a:t>
            </a:r>
          </a:p>
        </p:txBody>
      </p:sp>
    </p:spTree>
    <p:extLst>
      <p:ext uri="{BB962C8B-B14F-4D97-AF65-F5344CB8AC3E}">
        <p14:creationId xmlns:p14="http://schemas.microsoft.com/office/powerpoint/2010/main" val="20600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 animBg="1"/>
      <p:bldP spid="1044" grpId="0" animBg="1"/>
      <p:bldP spid="1045" grpId="0" animBg="1"/>
      <p:bldP spid="1046" grpId="0" animBg="1"/>
      <p:bldP spid="1047" grpId="0" animBg="1"/>
      <p:bldP spid="1049" grpId="0"/>
      <p:bldP spid="10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05EBF-0306-5612-04BF-033F3D7C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CaixaDeTexto 1050">
            <a:extLst>
              <a:ext uri="{FF2B5EF4-FFF2-40B4-BE49-F238E27FC236}">
                <a16:creationId xmlns:a16="http://schemas.microsoft.com/office/drawing/2014/main" id="{4E51C9A8-B5C3-F1B6-311C-02C59C7EAA9A}"/>
              </a:ext>
            </a:extLst>
          </p:cNvPr>
          <p:cNvSpPr txBox="1"/>
          <p:nvPr/>
        </p:nvSpPr>
        <p:spPr>
          <a:xfrm>
            <a:off x="389010" y="199520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O crescimento está </a:t>
            </a:r>
            <a:br>
              <a:rPr lang="pt-BR" sz="3200" dirty="0"/>
            </a:br>
            <a:r>
              <a:rPr lang="pt-BR" sz="3200" b="1" dirty="0"/>
              <a:t>acelerando!!</a:t>
            </a:r>
            <a:endParaRPr lang="pt-BR" sz="3200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8EADDF7E-79D4-1F13-2220-A63FD1BF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21" y="914399"/>
            <a:ext cx="6370576" cy="5222391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7C169E7-5C51-0D26-A6D5-643B7CF4EEB8}"/>
              </a:ext>
            </a:extLst>
          </p:cNvPr>
          <p:cNvCxnSpPr>
            <a:cxnSpLocks/>
          </p:cNvCxnSpPr>
          <p:nvPr/>
        </p:nvCxnSpPr>
        <p:spPr>
          <a:xfrm>
            <a:off x="6007989" y="4842763"/>
            <a:ext cx="45606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1DA4915B-898D-F850-EB5A-99EBC88C3256}"/>
              </a:ext>
            </a:extLst>
          </p:cNvPr>
          <p:cNvCxnSpPr>
            <a:cxnSpLocks/>
          </p:cNvCxnSpPr>
          <p:nvPr/>
        </p:nvCxnSpPr>
        <p:spPr>
          <a:xfrm flipV="1">
            <a:off x="6438900" y="4591050"/>
            <a:ext cx="0" cy="2517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CaixaDeTexto 1049">
            <a:extLst>
              <a:ext uri="{FF2B5EF4-FFF2-40B4-BE49-F238E27FC236}">
                <a16:creationId xmlns:a16="http://schemas.microsoft.com/office/drawing/2014/main" id="{988A7B2D-919A-925A-D82F-557ACE9D7E5B}"/>
              </a:ext>
            </a:extLst>
          </p:cNvPr>
          <p:cNvSpPr txBox="1"/>
          <p:nvPr/>
        </p:nvSpPr>
        <p:spPr>
          <a:xfrm>
            <a:off x="6528044" y="4612250"/>
            <a:ext cx="8322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∆=100</a:t>
            </a:r>
          </a:p>
        </p:txBody>
      </p:sp>
      <p:cxnSp>
        <p:nvCxnSpPr>
          <p:cNvPr id="1053" name="Conector reto 1052">
            <a:extLst>
              <a:ext uri="{FF2B5EF4-FFF2-40B4-BE49-F238E27FC236}">
                <a16:creationId xmlns:a16="http://schemas.microsoft.com/office/drawing/2014/main" id="{8122135D-B68D-C145-720C-77D67A8355FB}"/>
              </a:ext>
            </a:extLst>
          </p:cNvPr>
          <p:cNvCxnSpPr>
            <a:cxnSpLocks/>
          </p:cNvCxnSpPr>
          <p:nvPr/>
        </p:nvCxnSpPr>
        <p:spPr>
          <a:xfrm>
            <a:off x="6503748" y="4560823"/>
            <a:ext cx="45606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Conector reto 1053">
            <a:extLst>
              <a:ext uri="{FF2B5EF4-FFF2-40B4-BE49-F238E27FC236}">
                <a16:creationId xmlns:a16="http://schemas.microsoft.com/office/drawing/2014/main" id="{03A4FA63-5534-C73E-E1CF-90D8E9483AF7}"/>
              </a:ext>
            </a:extLst>
          </p:cNvPr>
          <p:cNvCxnSpPr>
            <a:cxnSpLocks/>
          </p:cNvCxnSpPr>
          <p:nvPr/>
        </p:nvCxnSpPr>
        <p:spPr>
          <a:xfrm flipV="1">
            <a:off x="6944184" y="4126230"/>
            <a:ext cx="0" cy="4403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CaixaDeTexto 1054">
            <a:extLst>
              <a:ext uri="{FF2B5EF4-FFF2-40B4-BE49-F238E27FC236}">
                <a16:creationId xmlns:a16="http://schemas.microsoft.com/office/drawing/2014/main" id="{1C269015-C815-EDB3-BD03-14D6E2C9866E}"/>
              </a:ext>
            </a:extLst>
          </p:cNvPr>
          <p:cNvSpPr txBox="1"/>
          <p:nvPr/>
        </p:nvSpPr>
        <p:spPr>
          <a:xfrm>
            <a:off x="7073724" y="4144569"/>
            <a:ext cx="8322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∆=200</a:t>
            </a:r>
          </a:p>
        </p:txBody>
      </p:sp>
      <p:cxnSp>
        <p:nvCxnSpPr>
          <p:cNvPr id="1057" name="Conector reto 1056">
            <a:extLst>
              <a:ext uri="{FF2B5EF4-FFF2-40B4-BE49-F238E27FC236}">
                <a16:creationId xmlns:a16="http://schemas.microsoft.com/office/drawing/2014/main" id="{2DB184B2-C662-2FCC-C039-3FEF063CD090}"/>
              </a:ext>
            </a:extLst>
          </p:cNvPr>
          <p:cNvCxnSpPr>
            <a:cxnSpLocks/>
          </p:cNvCxnSpPr>
          <p:nvPr/>
        </p:nvCxnSpPr>
        <p:spPr>
          <a:xfrm>
            <a:off x="7021908" y="4065523"/>
            <a:ext cx="45606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ector reto 1057">
            <a:extLst>
              <a:ext uri="{FF2B5EF4-FFF2-40B4-BE49-F238E27FC236}">
                <a16:creationId xmlns:a16="http://schemas.microsoft.com/office/drawing/2014/main" id="{C02BF07C-4F53-FA64-E0A6-87C9A5393D76}"/>
              </a:ext>
            </a:extLst>
          </p:cNvPr>
          <p:cNvCxnSpPr>
            <a:cxnSpLocks/>
          </p:cNvCxnSpPr>
          <p:nvPr/>
        </p:nvCxnSpPr>
        <p:spPr>
          <a:xfrm flipV="1">
            <a:off x="7462344" y="3124200"/>
            <a:ext cx="0" cy="9470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CaixaDeTexto 1058">
            <a:extLst>
              <a:ext uri="{FF2B5EF4-FFF2-40B4-BE49-F238E27FC236}">
                <a16:creationId xmlns:a16="http://schemas.microsoft.com/office/drawing/2014/main" id="{DB68560C-C88C-EF33-B5BA-60A8B39077C5}"/>
              </a:ext>
            </a:extLst>
          </p:cNvPr>
          <p:cNvSpPr txBox="1"/>
          <p:nvPr/>
        </p:nvSpPr>
        <p:spPr>
          <a:xfrm>
            <a:off x="7553784" y="3340659"/>
            <a:ext cx="8322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∆=400</a:t>
            </a:r>
          </a:p>
        </p:txBody>
      </p:sp>
      <p:cxnSp>
        <p:nvCxnSpPr>
          <p:cNvPr id="1061" name="Conector reto 1060">
            <a:extLst>
              <a:ext uri="{FF2B5EF4-FFF2-40B4-BE49-F238E27FC236}">
                <a16:creationId xmlns:a16="http://schemas.microsoft.com/office/drawing/2014/main" id="{E9531968-2310-CCB6-CF00-7067134B0153}"/>
              </a:ext>
            </a:extLst>
          </p:cNvPr>
          <p:cNvCxnSpPr>
            <a:cxnSpLocks/>
          </p:cNvCxnSpPr>
          <p:nvPr/>
        </p:nvCxnSpPr>
        <p:spPr>
          <a:xfrm>
            <a:off x="7513398" y="3052063"/>
            <a:ext cx="45606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Conector reto 1061">
            <a:extLst>
              <a:ext uri="{FF2B5EF4-FFF2-40B4-BE49-F238E27FC236}">
                <a16:creationId xmlns:a16="http://schemas.microsoft.com/office/drawing/2014/main" id="{CFFB9EB8-65CA-4AFA-B8A9-F1E00182C659}"/>
              </a:ext>
            </a:extLst>
          </p:cNvPr>
          <p:cNvCxnSpPr>
            <a:cxnSpLocks/>
          </p:cNvCxnSpPr>
          <p:nvPr/>
        </p:nvCxnSpPr>
        <p:spPr>
          <a:xfrm flipV="1">
            <a:off x="7953834" y="1154430"/>
            <a:ext cx="0" cy="19033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3" name="CaixaDeTexto 1062">
            <a:extLst>
              <a:ext uri="{FF2B5EF4-FFF2-40B4-BE49-F238E27FC236}">
                <a16:creationId xmlns:a16="http://schemas.microsoft.com/office/drawing/2014/main" id="{702C6E80-8F9A-9393-5E8D-BB88DF31D8DF}"/>
              </a:ext>
            </a:extLst>
          </p:cNvPr>
          <p:cNvSpPr txBox="1"/>
          <p:nvPr/>
        </p:nvSpPr>
        <p:spPr>
          <a:xfrm>
            <a:off x="8064324" y="1810542"/>
            <a:ext cx="8322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∆=800</a:t>
            </a:r>
          </a:p>
        </p:txBody>
      </p:sp>
      <p:sp>
        <p:nvSpPr>
          <p:cNvPr id="1065" name="CaixaDeTexto 1064">
            <a:extLst>
              <a:ext uri="{FF2B5EF4-FFF2-40B4-BE49-F238E27FC236}">
                <a16:creationId xmlns:a16="http://schemas.microsoft.com/office/drawing/2014/main" id="{AEAB578D-0B5B-2629-D5AD-AA18355B48B6}"/>
              </a:ext>
            </a:extLst>
          </p:cNvPr>
          <p:cNvSpPr txBox="1"/>
          <p:nvPr/>
        </p:nvSpPr>
        <p:spPr>
          <a:xfrm>
            <a:off x="8796341" y="510542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Horas</a:t>
            </a:r>
          </a:p>
        </p:txBody>
      </p:sp>
      <p:sp>
        <p:nvSpPr>
          <p:cNvPr id="1066" name="CaixaDeTexto 1065">
            <a:extLst>
              <a:ext uri="{FF2B5EF4-FFF2-40B4-BE49-F238E27FC236}">
                <a16:creationId xmlns:a16="http://schemas.microsoft.com/office/drawing/2014/main" id="{F6860AF7-9E68-6543-4880-6E87D1AC0B59}"/>
              </a:ext>
            </a:extLst>
          </p:cNvPr>
          <p:cNvSpPr txBox="1"/>
          <p:nvPr/>
        </p:nvSpPr>
        <p:spPr>
          <a:xfrm>
            <a:off x="5838405" y="798716"/>
            <a:ext cx="15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Visualizações</a:t>
            </a:r>
          </a:p>
        </p:txBody>
      </p:sp>
    </p:spTree>
    <p:extLst>
      <p:ext uri="{BB962C8B-B14F-4D97-AF65-F5344CB8AC3E}">
        <p14:creationId xmlns:p14="http://schemas.microsoft.com/office/powerpoint/2010/main" val="27866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" grpId="0"/>
      <p:bldP spid="1050" grpId="0" animBg="1"/>
      <p:bldP spid="1055" grpId="0" animBg="1"/>
      <p:bldP spid="1059" grpId="0" animBg="1"/>
      <p:bldP spid="10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721F4A-907C-A195-0907-EE6894F7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55" y="1897380"/>
            <a:ext cx="9918914" cy="24023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24543E0-E205-211C-BBBF-B1A65B15CC0A}"/>
              </a:ext>
            </a:extLst>
          </p:cNvPr>
          <p:cNvSpPr txBox="1"/>
          <p:nvPr/>
        </p:nvSpPr>
        <p:spPr>
          <a:xfrm>
            <a:off x="890755" y="868680"/>
            <a:ext cx="161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Atividade:</a:t>
            </a:r>
          </a:p>
        </p:txBody>
      </p:sp>
    </p:spTree>
    <p:extLst>
      <p:ext uri="{BB962C8B-B14F-4D97-AF65-F5344CB8AC3E}">
        <p14:creationId xmlns:p14="http://schemas.microsoft.com/office/powerpoint/2010/main" val="184014459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191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Calisto MT</vt:lpstr>
      <vt:lpstr>Cambria Math</vt:lpstr>
      <vt:lpstr>Univers Condensed</vt:lpstr>
      <vt:lpstr>ChronicleVTI</vt:lpstr>
      <vt:lpstr>PG e Função Exponencial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Claudio Camargo Coelho</dc:creator>
  <cp:lastModifiedBy>Claudio Camargo Coelho</cp:lastModifiedBy>
  <cp:revision>2</cp:revision>
  <dcterms:created xsi:type="dcterms:W3CDTF">2026-03-17T18:15:20Z</dcterms:created>
  <dcterms:modified xsi:type="dcterms:W3CDTF">2026-03-17T19:11:57Z</dcterms:modified>
</cp:coreProperties>
</file>